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3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E2CCDA6-14B7-49CE-A8F4-A563862F8CA7}" type="datetimeFigureOut">
              <a:rPr lang="ko-KR" altLang="en-US" smtClean="0"/>
              <a:t>2015-09-22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2C4D9FC-CB9F-454A-BF35-1D7FDC0D7714}" type="slidenum">
              <a:rPr lang="ko-KR" altLang="en-US" smtClean="0"/>
              <a:t>‹#›</a:t>
            </a:fld>
            <a:endParaRPr lang="ko-KR" altLang="en-US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CCDA6-14B7-49CE-A8F4-A563862F8CA7}" type="datetimeFigureOut">
              <a:rPr lang="ko-KR" altLang="en-US" smtClean="0"/>
              <a:t>2015-09-22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4D9FC-CB9F-454A-BF35-1D7FDC0D7714}" type="slidenum">
              <a:rPr lang="ko-KR" altLang="en-US" smtClean="0"/>
              <a:t>‹#›</a:t>
            </a:fld>
            <a:endParaRPr lang="ko-KR" altLang="en-US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CCDA6-14B7-49CE-A8F4-A563862F8CA7}" type="datetimeFigureOut">
              <a:rPr lang="ko-KR" altLang="en-US" smtClean="0"/>
              <a:t>2015-09-22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4D9FC-CB9F-454A-BF35-1D7FDC0D7714}" type="slidenum">
              <a:rPr lang="ko-KR" altLang="en-US" smtClean="0"/>
              <a:t>‹#›</a:t>
            </a:fld>
            <a:endParaRPr lang="ko-KR" altLang="en-US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CCDA6-14B7-49CE-A8F4-A563862F8CA7}" type="datetimeFigureOut">
              <a:rPr lang="ko-KR" altLang="en-US" smtClean="0"/>
              <a:t>2015-09-22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4D9FC-CB9F-454A-BF35-1D7FDC0D7714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CCDA6-14B7-49CE-A8F4-A563862F8CA7}" type="datetimeFigureOut">
              <a:rPr lang="ko-KR" altLang="en-US" smtClean="0"/>
              <a:t>2015-09-22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4D9FC-CB9F-454A-BF35-1D7FDC0D771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CCDA6-14B7-49CE-A8F4-A563862F8CA7}" type="datetimeFigureOut">
              <a:rPr lang="ko-KR" altLang="en-US" smtClean="0"/>
              <a:t>2015-09-22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4D9FC-CB9F-454A-BF35-1D7FDC0D7714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CCDA6-14B7-49CE-A8F4-A563862F8CA7}" type="datetimeFigureOut">
              <a:rPr lang="ko-KR" altLang="en-US" smtClean="0"/>
              <a:t>2015-09-22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4D9FC-CB9F-454A-BF35-1D7FDC0D7714}" type="slidenum">
              <a:rPr lang="ko-KR" altLang="en-US" smtClean="0"/>
              <a:t>‹#›</a:t>
            </a:fld>
            <a:endParaRPr lang="ko-KR" altLang="en-US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CCDA6-14B7-49CE-A8F4-A563862F8CA7}" type="datetimeFigureOut">
              <a:rPr lang="ko-KR" altLang="en-US" smtClean="0"/>
              <a:t>2015-09-22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4D9FC-CB9F-454A-BF35-1D7FDC0D7714}" type="slidenum">
              <a:rPr lang="ko-KR" altLang="en-US" smtClean="0"/>
              <a:t>‹#›</a:t>
            </a:fld>
            <a:endParaRPr lang="ko-KR" altLang="en-US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CCDA6-14B7-49CE-A8F4-A563862F8CA7}" type="datetimeFigureOut">
              <a:rPr lang="ko-KR" altLang="en-US" smtClean="0"/>
              <a:t>2015-09-22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4D9FC-CB9F-454A-BF35-1D7FDC0D771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CCDA6-14B7-49CE-A8F4-A563862F8CA7}" type="datetimeFigureOut">
              <a:rPr lang="ko-KR" altLang="en-US" smtClean="0"/>
              <a:t>2015-09-22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4D9FC-CB9F-454A-BF35-1D7FDC0D771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CCDA6-14B7-49CE-A8F4-A563862F8CA7}" type="datetimeFigureOut">
              <a:rPr lang="ko-KR" altLang="en-US" smtClean="0"/>
              <a:t>2015-09-22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4D9FC-CB9F-454A-BF35-1D7FDC0D771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AE2CCDA6-14B7-49CE-A8F4-A563862F8CA7}" type="datetimeFigureOut">
              <a:rPr lang="ko-KR" altLang="en-US" smtClean="0"/>
              <a:t>2015-09-22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D2C4D9FC-CB9F-454A-BF35-1D7FDC0D771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1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1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1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1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1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1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1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1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1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sz="4800" dirty="0" smtClean="0"/>
              <a:t>아우구스티누스 생애 </a:t>
            </a:r>
            <a:r>
              <a:rPr lang="en-US" altLang="ko-KR" sz="4800" dirty="0" smtClean="0"/>
              <a:t>1 </a:t>
            </a:r>
            <a:endParaRPr lang="ko-KR" altLang="en-US" sz="4800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arenR"/>
            </a:pPr>
            <a:r>
              <a:rPr lang="ko-KR" altLang="en-US" dirty="0" smtClean="0"/>
              <a:t>아프리카의 정치적 경제적 배경 </a:t>
            </a:r>
            <a:endParaRPr lang="en-US" altLang="ko-KR" dirty="0" smtClean="0"/>
          </a:p>
          <a:p>
            <a:pPr marL="514350" indent="-514350">
              <a:buAutoNum type="arabicParenR"/>
            </a:pPr>
            <a:r>
              <a:rPr lang="ko-KR" altLang="en-US" dirty="0" smtClean="0"/>
              <a:t>가정 환경과</a:t>
            </a:r>
            <a:r>
              <a:rPr lang="en-US" altLang="ko-KR" dirty="0" smtClean="0"/>
              <a:t> </a:t>
            </a:r>
            <a:r>
              <a:rPr lang="ko-KR" altLang="en-US" dirty="0" smtClean="0"/>
              <a:t>교육</a:t>
            </a:r>
            <a:endParaRPr lang="en-US" altLang="ko-KR" dirty="0" smtClean="0"/>
          </a:p>
          <a:p>
            <a:pPr marL="514350" indent="-514350">
              <a:buAutoNum type="arabicParenR"/>
            </a:pPr>
            <a:r>
              <a:rPr lang="ko-KR" altLang="en-US" dirty="0" err="1" smtClean="0"/>
              <a:t>마니교의</a:t>
            </a:r>
            <a:r>
              <a:rPr lang="ko-KR" altLang="en-US" dirty="0" smtClean="0"/>
              <a:t> 영향 </a:t>
            </a:r>
            <a:endParaRPr lang="en-US" altLang="ko-KR" dirty="0" smtClean="0"/>
          </a:p>
          <a:p>
            <a:endParaRPr lang="en-US" altLang="ko-KR" dirty="0" smtClean="0"/>
          </a:p>
        </p:txBody>
      </p:sp>
    </p:spTree>
    <p:extLst>
      <p:ext uri="{BB962C8B-B14F-4D97-AF65-F5344CB8AC3E}">
        <p14:creationId xmlns:p14="http://schemas.microsoft.com/office/powerpoint/2010/main" val="6244492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1) </a:t>
            </a:r>
            <a:r>
              <a:rPr lang="ko-KR" altLang="en-US" dirty="0" err="1" smtClean="0"/>
              <a:t>마니교</a:t>
            </a:r>
            <a:r>
              <a:rPr lang="ko-KR" altLang="en-US" dirty="0" smtClean="0"/>
              <a:t> 비판 </a:t>
            </a:r>
            <a:endParaRPr lang="en-US" altLang="ko-KR" dirty="0" smtClean="0"/>
          </a:p>
          <a:p>
            <a:r>
              <a:rPr lang="en-US" altLang="ko-KR" dirty="0" smtClean="0"/>
              <a:t>(1) </a:t>
            </a:r>
            <a:r>
              <a:rPr lang="ko-KR" altLang="en-US" dirty="0" smtClean="0"/>
              <a:t>선의 수동성 </a:t>
            </a:r>
            <a:r>
              <a:rPr lang="en-US" altLang="ko-KR" dirty="0" smtClean="0"/>
              <a:t>– </a:t>
            </a:r>
            <a:r>
              <a:rPr lang="ko-KR" altLang="en-US" dirty="0" smtClean="0"/>
              <a:t>사악함의 폭력적인 공격을 받는다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선과 악이 섞여 있는 현존의 우주는 어둠의 왕국이 선의 왕국을 공격함으로써 생겨나게 되었다</a:t>
            </a:r>
            <a:r>
              <a:rPr lang="en-US" altLang="ko-KR" dirty="0" smtClean="0"/>
              <a:t>. </a:t>
            </a:r>
          </a:p>
          <a:p>
            <a:r>
              <a:rPr lang="en-US" altLang="ko-KR" dirty="0" smtClean="0"/>
              <a:t>(2) </a:t>
            </a:r>
            <a:r>
              <a:rPr lang="ko-KR" altLang="en-US" dirty="0" smtClean="0"/>
              <a:t>어둠의 왕국의 적극성 </a:t>
            </a:r>
            <a:endParaRPr lang="en-US" altLang="ko-KR" dirty="0" smtClean="0"/>
          </a:p>
          <a:p>
            <a:r>
              <a:rPr lang="en-US" altLang="ko-KR" dirty="0" smtClean="0"/>
              <a:t>=&gt; </a:t>
            </a:r>
            <a:r>
              <a:rPr lang="ko-KR" altLang="en-US" dirty="0" smtClean="0"/>
              <a:t>신자의 훼손당한 </a:t>
            </a:r>
            <a:r>
              <a:rPr lang="ko-KR" altLang="en-US" dirty="0"/>
              <a:t>당</a:t>
            </a:r>
            <a:r>
              <a:rPr lang="ko-KR" altLang="en-US" dirty="0" smtClean="0"/>
              <a:t>한 부분을 신적 본질과 합체 일치시키고 스스로 구원을 받은 구세주와 자신의 운명이 일치하는 것을 깨닫는 것</a:t>
            </a:r>
            <a:endParaRPr lang="en-US" altLang="ko-KR" dirty="0" smtClean="0"/>
          </a:p>
          <a:p>
            <a:r>
              <a:rPr lang="en-US" altLang="ko-KR" dirty="0" smtClean="0"/>
              <a:t>2) </a:t>
            </a:r>
            <a:r>
              <a:rPr lang="ko-KR" altLang="en-US" dirty="0" smtClean="0"/>
              <a:t>점성술의 발달 </a:t>
            </a:r>
            <a:r>
              <a:rPr lang="en-US" altLang="ko-KR" dirty="0" smtClean="0"/>
              <a:t>– </a:t>
            </a:r>
            <a:r>
              <a:rPr lang="ko-KR" altLang="en-US" dirty="0" smtClean="0"/>
              <a:t>진리에 대한 관심 </a:t>
            </a:r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/>
              <a:t>마니교에</a:t>
            </a:r>
            <a:r>
              <a:rPr lang="ko-KR" altLang="en-US" dirty="0" smtClean="0"/>
              <a:t> 대한 회의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2051180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내용 개체 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28" y="1"/>
            <a:ext cx="7541951" cy="6858000"/>
          </a:xfrm>
        </p:spPr>
      </p:pic>
      <p:sp>
        <p:nvSpPr>
          <p:cNvPr id="5" name="TextBox 4"/>
          <p:cNvSpPr txBox="1"/>
          <p:nvPr/>
        </p:nvSpPr>
        <p:spPr>
          <a:xfrm>
            <a:off x="7844299" y="980728"/>
            <a:ext cx="861774" cy="4087016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ko-KR" altLang="en-US" sz="4400" dirty="0" err="1" smtClean="0"/>
              <a:t>카르타고</a:t>
            </a:r>
            <a:r>
              <a:rPr lang="ko-KR" altLang="en-US" sz="4400" dirty="0" smtClean="0"/>
              <a:t> 지역 </a:t>
            </a:r>
            <a:endParaRPr lang="ko-KR" altLang="en-US" sz="4400" dirty="0"/>
          </a:p>
        </p:txBody>
      </p:sp>
    </p:spTree>
    <p:extLst>
      <p:ext uri="{BB962C8B-B14F-4D97-AF65-F5344CB8AC3E}">
        <p14:creationId xmlns:p14="http://schemas.microsoft.com/office/powerpoint/2010/main" val="16583497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ko-KR" altLang="en-US" dirty="0" smtClean="0"/>
              <a:t>아프리카 </a:t>
            </a:r>
            <a:endParaRPr lang="en-US" altLang="ko-KR" dirty="0" smtClean="0"/>
          </a:p>
          <a:p>
            <a:pPr marL="514350" indent="-514350">
              <a:buAutoNum type="arabicParenR"/>
            </a:pPr>
            <a:r>
              <a:rPr lang="en-US" altLang="ko-KR" dirty="0" smtClean="0"/>
              <a:t>1</a:t>
            </a:r>
            <a:r>
              <a:rPr lang="ko-KR" altLang="en-US" dirty="0" smtClean="0"/>
              <a:t>세기 이후 경제개혁 </a:t>
            </a:r>
            <a:endParaRPr lang="en-US" altLang="ko-KR" dirty="0"/>
          </a:p>
          <a:p>
            <a:pPr marL="514350" indent="-514350">
              <a:buAutoNum type="arabicParenR"/>
            </a:pPr>
            <a:r>
              <a:rPr lang="en-US" altLang="ko-KR" dirty="0" smtClean="0"/>
              <a:t>3</a:t>
            </a:r>
            <a:r>
              <a:rPr lang="ko-KR" altLang="en-US" dirty="0" smtClean="0"/>
              <a:t>세기 </a:t>
            </a:r>
            <a:r>
              <a:rPr lang="en-US" altLang="ko-KR" dirty="0" smtClean="0"/>
              <a:t>- </a:t>
            </a:r>
            <a:r>
              <a:rPr lang="ko-KR" altLang="en-US" dirty="0" smtClean="0"/>
              <a:t>곡식 재배</a:t>
            </a:r>
            <a:r>
              <a:rPr lang="en-US" altLang="ko-KR" dirty="0" smtClean="0"/>
              <a:t>, </a:t>
            </a:r>
            <a:r>
              <a:rPr lang="ko-KR" altLang="en-US" dirty="0" smtClean="0"/>
              <a:t>도로 설비 </a:t>
            </a:r>
            <a:endParaRPr lang="en-US" altLang="ko-KR" dirty="0" smtClean="0"/>
          </a:p>
          <a:p>
            <a:pPr marL="514350" indent="-514350">
              <a:buAutoNum type="arabicParenR"/>
            </a:pPr>
            <a:r>
              <a:rPr lang="en-US" altLang="ko-KR" dirty="0" smtClean="0"/>
              <a:t>“</a:t>
            </a:r>
            <a:r>
              <a:rPr lang="ko-KR" altLang="en-US" dirty="0" smtClean="0"/>
              <a:t>사냥</a:t>
            </a:r>
            <a:r>
              <a:rPr lang="en-US" altLang="ko-KR" dirty="0" smtClean="0"/>
              <a:t>, </a:t>
            </a:r>
            <a:r>
              <a:rPr lang="ko-KR" altLang="en-US" dirty="0" smtClean="0"/>
              <a:t>목욕</a:t>
            </a:r>
            <a:r>
              <a:rPr lang="en-US" altLang="ko-KR" dirty="0" smtClean="0"/>
              <a:t>, </a:t>
            </a:r>
            <a:r>
              <a:rPr lang="ko-KR" altLang="en-US" dirty="0" smtClean="0"/>
              <a:t>연극과 웃음 그것이 바로 나의 삶이다</a:t>
            </a:r>
            <a:r>
              <a:rPr lang="en-US" altLang="ko-KR" dirty="0" smtClean="0"/>
              <a:t>.” </a:t>
            </a:r>
          </a:p>
          <a:p>
            <a:pPr marL="514350" indent="-514350">
              <a:buAutoNum type="arabicParenR"/>
            </a:pPr>
            <a:r>
              <a:rPr lang="en-US" altLang="ko-KR" dirty="0" smtClean="0"/>
              <a:t>4</a:t>
            </a:r>
            <a:r>
              <a:rPr lang="ko-KR" altLang="en-US" dirty="0" smtClean="0"/>
              <a:t>세기 </a:t>
            </a:r>
            <a:r>
              <a:rPr lang="en-US" altLang="ko-KR" dirty="0" smtClean="0"/>
              <a:t>–</a:t>
            </a:r>
            <a:r>
              <a:rPr lang="ko-KR" altLang="en-US" dirty="0" smtClean="0"/>
              <a:t>초라한 오두막 마을이 로마 주변에 형성 </a:t>
            </a:r>
            <a:endParaRPr lang="en-US" altLang="ko-KR" dirty="0" smtClean="0"/>
          </a:p>
          <a:p>
            <a:pPr marL="0" indent="0">
              <a:buNone/>
            </a:pPr>
            <a:r>
              <a:rPr lang="en-US" altLang="ko-KR" dirty="0" smtClean="0"/>
              <a:t>2. </a:t>
            </a:r>
            <a:r>
              <a:rPr lang="ko-KR" altLang="en-US" dirty="0" err="1" smtClean="0"/>
              <a:t>타카스테</a:t>
            </a:r>
            <a:r>
              <a:rPr lang="ko-KR" altLang="en-US" dirty="0" smtClean="0"/>
              <a:t> </a:t>
            </a:r>
            <a:endParaRPr lang="en-US" altLang="ko-KR" dirty="0" smtClean="0"/>
          </a:p>
          <a:p>
            <a:pPr marL="514350" indent="-514350">
              <a:buAutoNum type="arabicParenR"/>
            </a:pPr>
            <a:r>
              <a:rPr lang="ko-KR" altLang="en-US" dirty="0" smtClean="0"/>
              <a:t>농촌의 비참함 </a:t>
            </a:r>
            <a:r>
              <a:rPr lang="en-US" altLang="ko-KR" dirty="0" smtClean="0"/>
              <a:t>– </a:t>
            </a:r>
            <a:r>
              <a:rPr lang="ko-KR" altLang="en-US" dirty="0" smtClean="0"/>
              <a:t>아사 직전의 굶주림 </a:t>
            </a:r>
            <a:endParaRPr lang="en-US" altLang="ko-KR" dirty="0" smtClean="0"/>
          </a:p>
          <a:p>
            <a:pPr marL="514350" indent="-514350">
              <a:buAutoNum type="arabicParenR"/>
            </a:pPr>
            <a:r>
              <a:rPr lang="ko-KR" altLang="en-US" dirty="0" err="1" smtClean="0"/>
              <a:t>여유있는</a:t>
            </a:r>
            <a:r>
              <a:rPr lang="ko-KR" altLang="en-US" dirty="0" smtClean="0"/>
              <a:t> 자만이 삶의 즐거움을 즐김 </a:t>
            </a:r>
            <a:endParaRPr lang="en-US" altLang="ko-KR" dirty="0" smtClean="0"/>
          </a:p>
          <a:p>
            <a:pPr marL="514350" indent="-514350">
              <a:buAutoNum type="arabicParenR"/>
            </a:pPr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시대적 배경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8018994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로마의 성원이 되기 위한 조건 </a:t>
            </a:r>
            <a:r>
              <a:rPr lang="en-US" altLang="ko-KR" dirty="0" smtClean="0"/>
              <a:t>– </a:t>
            </a:r>
            <a:r>
              <a:rPr lang="ko-KR" altLang="en-US" dirty="0" smtClean="0"/>
              <a:t>자유롭고 교양이 있어야 한다</a:t>
            </a:r>
            <a:r>
              <a:rPr lang="en-US" altLang="ko-KR" dirty="0" smtClean="0"/>
              <a:t>. </a:t>
            </a:r>
          </a:p>
          <a:p>
            <a:r>
              <a:rPr lang="ko-KR" altLang="en-US" dirty="0" smtClean="0"/>
              <a:t>고전 교육이 출세를 위한 길 </a:t>
            </a:r>
            <a:r>
              <a:rPr lang="en-US" altLang="ko-KR" dirty="0" smtClean="0"/>
              <a:t>=&gt; </a:t>
            </a:r>
            <a:r>
              <a:rPr lang="ko-KR" altLang="en-US" dirty="0" smtClean="0"/>
              <a:t>밀라노에서 수사학 교사가 되면 부유한 </a:t>
            </a:r>
            <a:r>
              <a:rPr lang="ko-KR" altLang="en-US" dirty="0" err="1" smtClean="0"/>
              <a:t>상속녀와</a:t>
            </a:r>
            <a:r>
              <a:rPr lang="ko-KR" altLang="en-US" dirty="0" smtClean="0"/>
              <a:t> 결혼하거나 지방의 관리가 될 수 있는 길을 기대</a:t>
            </a:r>
            <a:endParaRPr lang="en-US" altLang="ko-KR" dirty="0" smtClean="0"/>
          </a:p>
          <a:p>
            <a:r>
              <a:rPr lang="ko-KR" altLang="en-US" dirty="0" smtClean="0"/>
              <a:t>라틴어를 할 수 있다</a:t>
            </a:r>
            <a:endParaRPr lang="en-US" altLang="ko-KR" dirty="0" smtClean="0"/>
          </a:p>
          <a:p>
            <a:pPr marL="0" indent="0">
              <a:buNone/>
            </a:pPr>
            <a:r>
              <a:rPr lang="ko-KR" altLang="en-US" dirty="0" smtClean="0"/>
              <a:t> </a:t>
            </a:r>
            <a:r>
              <a:rPr lang="en-US" altLang="ko-KR" dirty="0" smtClean="0"/>
              <a:t>– </a:t>
            </a:r>
            <a:r>
              <a:rPr lang="ko-KR" altLang="en-US" dirty="0" smtClean="0"/>
              <a:t>스스로 로마인으로 여기는 자부심  </a:t>
            </a:r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부모의 교육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4285696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수사학 </a:t>
            </a:r>
            <a:r>
              <a:rPr lang="en-US" altLang="ko-KR" dirty="0" smtClean="0"/>
              <a:t>= </a:t>
            </a:r>
            <a:r>
              <a:rPr lang="ko-KR" altLang="en-US" dirty="0" smtClean="0"/>
              <a:t>말하기의 훈련 교육 </a:t>
            </a:r>
            <a:endParaRPr lang="en-US" altLang="ko-KR" dirty="0" smtClean="0"/>
          </a:p>
          <a:p>
            <a:pPr marL="457200" indent="-457200">
              <a:buAutoNum type="arabicParenR"/>
            </a:pPr>
            <a:r>
              <a:rPr lang="ko-KR" altLang="en-US" dirty="0" smtClean="0"/>
              <a:t>교육의 목표 </a:t>
            </a:r>
            <a:r>
              <a:rPr lang="en-US" altLang="ko-KR" dirty="0" smtClean="0"/>
              <a:t>: </a:t>
            </a:r>
            <a:r>
              <a:rPr lang="ko-KR" altLang="en-US" dirty="0" smtClean="0"/>
              <a:t>언어 구사의 예술을 배우는 것</a:t>
            </a:r>
            <a:r>
              <a:rPr lang="en-US" altLang="ko-KR" dirty="0" smtClean="0"/>
              <a:t>, </a:t>
            </a:r>
            <a:r>
              <a:rPr lang="ko-KR" altLang="en-US" dirty="0" smtClean="0"/>
              <a:t>소송에서 사람들을 설득하고 사람들 앞에서 자신의 의견을 개진하는 데 필수적인 능변을 익히는 것이다</a:t>
            </a:r>
            <a:r>
              <a:rPr lang="en-US" altLang="ko-KR" dirty="0" smtClean="0"/>
              <a:t>. </a:t>
            </a:r>
          </a:p>
          <a:p>
            <a:pPr marL="457200" indent="-457200">
              <a:buAutoNum type="arabicParenR"/>
            </a:pPr>
            <a:r>
              <a:rPr lang="ko-KR" altLang="en-US" dirty="0" smtClean="0"/>
              <a:t>모든 단어의 정확한 의미를 고려한다</a:t>
            </a:r>
            <a:r>
              <a:rPr lang="en-US" altLang="ko-KR" dirty="0" smtClean="0"/>
              <a:t>. – </a:t>
            </a:r>
            <a:r>
              <a:rPr lang="ko-KR" altLang="en-US" dirty="0" smtClean="0"/>
              <a:t>성경해석의 방법의 토대를 제공 </a:t>
            </a:r>
            <a:endParaRPr lang="en-US" altLang="ko-KR" dirty="0" smtClean="0"/>
          </a:p>
          <a:p>
            <a:pPr marL="457200" indent="-457200">
              <a:buAutoNum type="arabicParenR"/>
            </a:pPr>
            <a:r>
              <a:rPr lang="ko-KR" altLang="en-US" dirty="0" smtClean="0"/>
              <a:t>고전 인용 </a:t>
            </a:r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교육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5430868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ko-KR" dirty="0" smtClean="0"/>
              <a:t> </a:t>
            </a:r>
            <a:r>
              <a:rPr lang="ko-KR" altLang="en-US" dirty="0" smtClean="0"/>
              <a:t>키케로의 </a:t>
            </a:r>
            <a:r>
              <a:rPr lang="ko-KR" altLang="en-US" dirty="0"/>
              <a:t>대화편의 </a:t>
            </a:r>
            <a:r>
              <a:rPr lang="ko-KR" altLang="en-US" dirty="0" smtClean="0"/>
              <a:t>하나</a:t>
            </a:r>
            <a:endParaRPr lang="ko-KR" altLang="en-US" dirty="0"/>
          </a:p>
          <a:p>
            <a:pPr marL="0" indent="0">
              <a:buNone/>
            </a:pPr>
            <a:r>
              <a:rPr lang="ko-KR" altLang="en-US" dirty="0"/>
              <a:t>“강의 요목의 일반적인 과정에 따라 나는 키케로의 책을 읽게 되었습니다</a:t>
            </a:r>
            <a:r>
              <a:rPr lang="en-US" altLang="ko-KR" dirty="0"/>
              <a:t>. </a:t>
            </a:r>
            <a:r>
              <a:rPr lang="ko-KR" altLang="en-US" dirty="0"/>
              <a:t>메시지는 무시되었지만 거의 모든 사람들이 그 문체에 경탄했습니다</a:t>
            </a:r>
            <a:r>
              <a:rPr lang="en-US" altLang="ko-KR" dirty="0"/>
              <a:t>. </a:t>
            </a:r>
            <a:r>
              <a:rPr lang="ko-KR" altLang="en-US" dirty="0"/>
              <a:t>그 책의 제목은 </a:t>
            </a:r>
            <a:r>
              <a:rPr lang="en-US" altLang="ko-KR" dirty="0"/>
              <a:t>&lt;</a:t>
            </a:r>
            <a:r>
              <a:rPr lang="ko-KR" altLang="en-US" dirty="0" err="1"/>
              <a:t>호르텐시우스</a:t>
            </a:r>
            <a:r>
              <a:rPr lang="en-US" altLang="ko-KR" dirty="0"/>
              <a:t>&gt;</a:t>
            </a:r>
            <a:r>
              <a:rPr lang="ko-KR" altLang="en-US" dirty="0"/>
              <a:t>였는데</a:t>
            </a:r>
            <a:r>
              <a:rPr lang="en-US" altLang="ko-KR" dirty="0"/>
              <a:t>, </a:t>
            </a:r>
            <a:r>
              <a:rPr lang="ko-KR" altLang="en-US" dirty="0"/>
              <a:t>내용은 철학을 권고하는 것이었습니다</a:t>
            </a:r>
            <a:r>
              <a:rPr lang="en-US" altLang="ko-KR" dirty="0"/>
              <a:t>. </a:t>
            </a:r>
            <a:r>
              <a:rPr lang="ko-KR" altLang="en-US" dirty="0"/>
              <a:t>정말로 그 책은 나의 감정의 흐름을 송두리째 바꿔버렸습니다</a:t>
            </a:r>
            <a:r>
              <a:rPr lang="en-US" altLang="ko-KR" dirty="0"/>
              <a:t>. </a:t>
            </a:r>
            <a:r>
              <a:rPr lang="ko-KR" altLang="en-US" dirty="0"/>
              <a:t>그 책은 오</a:t>
            </a:r>
            <a:r>
              <a:rPr lang="en-US" altLang="ko-KR" dirty="0"/>
              <a:t>, </a:t>
            </a:r>
            <a:r>
              <a:rPr lang="ko-KR" altLang="en-US" dirty="0"/>
              <a:t>주여 당신에 대한 나의 기도를 바꾸었습니다</a:t>
            </a:r>
            <a:r>
              <a:rPr lang="en-US" altLang="ko-KR" dirty="0"/>
              <a:t>. </a:t>
            </a:r>
            <a:r>
              <a:rPr lang="ko-KR" altLang="en-US" dirty="0"/>
              <a:t>그 책은 완전히 다른 계획과 열망을 주었습니다</a:t>
            </a:r>
            <a:r>
              <a:rPr lang="en-US" altLang="ko-KR" dirty="0"/>
              <a:t>. </a:t>
            </a:r>
            <a:r>
              <a:rPr lang="ko-KR" altLang="en-US" dirty="0"/>
              <a:t>갑자기 출세를 위한 모든 헛된 희망이 매력을 잃었습니다</a:t>
            </a:r>
            <a:r>
              <a:rPr lang="en-US" altLang="ko-KR" dirty="0"/>
              <a:t>. </a:t>
            </a:r>
            <a:r>
              <a:rPr lang="ko-KR" altLang="en-US" dirty="0"/>
              <a:t>내 마음에는 ‘지혜’의 불멸의 성질을 찾고자 하는 믿을 수 없을 만큼 강력한 열망이 불타올랐고</a:t>
            </a:r>
            <a:r>
              <a:rPr lang="en-US" altLang="ko-KR" dirty="0"/>
              <a:t>, </a:t>
            </a:r>
            <a:r>
              <a:rPr lang="ko-KR" altLang="en-US" dirty="0"/>
              <a:t>나는 일어서서 ‘당신’에게 돌아가기 시작했습니다</a:t>
            </a:r>
            <a:r>
              <a:rPr lang="en-US" altLang="ko-KR" dirty="0"/>
              <a:t>. ...... </a:t>
            </a:r>
            <a:r>
              <a:rPr lang="ko-KR" altLang="en-US" dirty="0"/>
              <a:t>저의 하나님</a:t>
            </a:r>
            <a:r>
              <a:rPr lang="en-US" altLang="ko-KR" dirty="0"/>
              <a:t>, </a:t>
            </a:r>
            <a:r>
              <a:rPr lang="ko-KR" altLang="en-US" dirty="0"/>
              <a:t>저는 이 세상의 것에서 벗어나 당신에게로 가고자 하는 뜨거운 열망의 불에 사로잡혔습니다</a:t>
            </a:r>
            <a:r>
              <a:rPr lang="en-US" altLang="ko-KR" dirty="0"/>
              <a:t>.”</a:t>
            </a:r>
            <a:endParaRPr lang="ko-KR" altLang="en-US" dirty="0"/>
          </a:p>
          <a:p>
            <a:pPr marL="0" indent="0">
              <a:buNone/>
            </a:pPr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&lt;</a:t>
            </a:r>
            <a:r>
              <a:rPr lang="ko-KR" altLang="en-US" dirty="0" err="1" smtClean="0"/>
              <a:t>호르텐시우스</a:t>
            </a:r>
            <a:r>
              <a:rPr lang="en-US" altLang="ko-KR" dirty="0" smtClean="0"/>
              <a:t>&gt;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783698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지혜는 자신에게 헌신하는 자들을 위로하고 정화한다고 </a:t>
            </a:r>
            <a:r>
              <a:rPr lang="ko-KR" altLang="en-US" dirty="0" smtClean="0"/>
              <a:t>믿어졌다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그 </a:t>
            </a:r>
            <a:r>
              <a:rPr lang="ko-KR" altLang="en-US" dirty="0"/>
              <a:t>대가로 자기희생과 도덕적 재편을 요구했다</a:t>
            </a:r>
            <a:r>
              <a:rPr lang="en-US" altLang="ko-KR" dirty="0"/>
              <a:t>. </a:t>
            </a:r>
            <a:endParaRPr lang="en-US" altLang="ko-KR" dirty="0" smtClean="0"/>
          </a:p>
          <a:p>
            <a:r>
              <a:rPr lang="ko-KR" altLang="en-US" dirty="0"/>
              <a:t>“만약 우리가 갖고 있는 영혼이 영원하고 신에게서 온 것이라면 우리가 영혼으로 하여금 그것의 본래의 활동</a:t>
            </a:r>
            <a:r>
              <a:rPr lang="en-US" altLang="ko-KR" dirty="0"/>
              <a:t>, </a:t>
            </a:r>
            <a:r>
              <a:rPr lang="ko-KR" altLang="en-US" dirty="0"/>
              <a:t>즉 논증과 지식에 대한 탐구에 더욱 힘쓰게 하면 할수록</a:t>
            </a:r>
            <a:r>
              <a:rPr lang="en-US" altLang="ko-KR" dirty="0"/>
              <a:t>, </a:t>
            </a:r>
            <a:r>
              <a:rPr lang="ko-KR" altLang="en-US" dirty="0"/>
              <a:t>인간의 사악과 실수들에 덜 사로잡히게 하면 할수록 영혼이 상승해 하늘로 올라가는 것이 더 쉬워질 것이라고 </a:t>
            </a:r>
            <a:r>
              <a:rPr lang="ko-KR" altLang="en-US" dirty="0" err="1"/>
              <a:t>결론내릴</a:t>
            </a:r>
            <a:r>
              <a:rPr lang="ko-KR" altLang="en-US" dirty="0"/>
              <a:t> 수 있기 때문이다</a:t>
            </a:r>
            <a:r>
              <a:rPr lang="en-US" altLang="ko-KR" dirty="0"/>
              <a:t>.”</a:t>
            </a:r>
            <a:endParaRPr lang="ko-KR" altLang="en-US" dirty="0"/>
          </a:p>
          <a:p>
            <a:endParaRPr lang="ko-KR" altLang="en-US" dirty="0"/>
          </a:p>
          <a:p>
            <a:endParaRPr lang="ko-KR" altLang="en-US" b="1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지혜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7064916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ko-KR" altLang="en-US" dirty="0" err="1" smtClean="0"/>
              <a:t>마니교의</a:t>
            </a:r>
            <a:r>
              <a:rPr lang="ko-KR" altLang="en-US" dirty="0" smtClean="0"/>
              <a:t> 빠른 전파 </a:t>
            </a:r>
            <a:endParaRPr lang="en-US" altLang="ko-KR" dirty="0" smtClean="0"/>
          </a:p>
          <a:p>
            <a:pPr marL="457200" indent="-457200">
              <a:buAutoNum type="arabicParenBoth"/>
            </a:pPr>
            <a:r>
              <a:rPr lang="ko-KR" altLang="en-US" dirty="0" smtClean="0"/>
              <a:t>기성 교회의 권위적인 방법</a:t>
            </a:r>
            <a:endParaRPr lang="en-US" altLang="ko-KR" dirty="0" smtClean="0"/>
          </a:p>
          <a:p>
            <a:pPr marL="457200" indent="-457200">
              <a:buAutoNum type="arabicParenBoth"/>
            </a:pPr>
            <a:r>
              <a:rPr lang="ko-KR" altLang="en-US" dirty="0" smtClean="0"/>
              <a:t>구약의 거부 </a:t>
            </a:r>
            <a:endParaRPr lang="en-US" altLang="ko-KR" dirty="0" smtClean="0"/>
          </a:p>
          <a:p>
            <a:pPr marL="457200" indent="-457200">
              <a:buAutoNum type="arabicParenBoth"/>
            </a:pPr>
            <a:r>
              <a:rPr lang="ko-KR" altLang="en-US" dirty="0" smtClean="0"/>
              <a:t>장인과 상인 교회 </a:t>
            </a:r>
            <a:endParaRPr lang="en-US" altLang="ko-KR" dirty="0" smtClean="0"/>
          </a:p>
          <a:p>
            <a:pPr marL="0" indent="0">
              <a:buNone/>
            </a:pPr>
            <a:endParaRPr lang="en-US" altLang="ko-KR" dirty="0"/>
          </a:p>
          <a:p>
            <a:r>
              <a:rPr lang="en-US" altLang="ko-KR" dirty="0" smtClean="0"/>
              <a:t> </a:t>
            </a:r>
            <a:r>
              <a:rPr lang="ko-KR" altLang="en-US" dirty="0" smtClean="0"/>
              <a:t>교리적 특징 </a:t>
            </a:r>
            <a:endParaRPr lang="en-US" altLang="ko-KR" dirty="0" smtClean="0"/>
          </a:p>
          <a:p>
            <a:r>
              <a:rPr lang="en-US" altLang="ko-KR" dirty="0" smtClean="0"/>
              <a:t>1) </a:t>
            </a:r>
            <a:r>
              <a:rPr lang="ko-KR" altLang="en-US" dirty="0" smtClean="0"/>
              <a:t>이원론 </a:t>
            </a:r>
            <a:r>
              <a:rPr lang="en-US" altLang="ko-KR" dirty="0" smtClean="0"/>
              <a:t>– </a:t>
            </a:r>
            <a:r>
              <a:rPr lang="ko-KR" altLang="en-US" dirty="0" smtClean="0"/>
              <a:t>빛과 어둠 </a:t>
            </a:r>
            <a:endParaRPr lang="en-US" altLang="ko-KR" dirty="0" smtClean="0"/>
          </a:p>
          <a:p>
            <a:r>
              <a:rPr lang="en-US" altLang="ko-KR" dirty="0"/>
              <a:t> </a:t>
            </a:r>
            <a:r>
              <a:rPr lang="en-US" altLang="ko-KR" dirty="0" smtClean="0"/>
              <a:t>2) </a:t>
            </a:r>
            <a:r>
              <a:rPr lang="ko-KR" altLang="en-US" dirty="0" smtClean="0"/>
              <a:t>사람 안에 있는 선의 부분이 혼돈이 생기기 이전의 상태로 회귀를 갈망 </a:t>
            </a:r>
            <a:r>
              <a:rPr lang="en-US" altLang="ko-KR" dirty="0" smtClean="0"/>
              <a:t>– </a:t>
            </a:r>
            <a:r>
              <a:rPr lang="ko-KR" altLang="en-US" dirty="0" smtClean="0"/>
              <a:t>인간은 선과 악이 혼합된 존재이다</a:t>
            </a:r>
            <a:r>
              <a:rPr lang="en-US" altLang="ko-KR" dirty="0" smtClean="0"/>
              <a:t>. = </a:t>
            </a:r>
            <a:r>
              <a:rPr lang="ko-KR" altLang="en-US" dirty="0" smtClean="0"/>
              <a:t>순수한 영혼에 대한 열망 </a:t>
            </a:r>
            <a:endParaRPr lang="en-US" altLang="ko-KR" dirty="0" smtClean="0"/>
          </a:p>
          <a:p>
            <a:r>
              <a:rPr lang="en-US" altLang="ko-KR" dirty="0" smtClean="0"/>
              <a:t>3) </a:t>
            </a:r>
            <a:r>
              <a:rPr lang="ko-KR" altLang="en-US" dirty="0" err="1" smtClean="0"/>
              <a:t>마니교</a:t>
            </a:r>
            <a:r>
              <a:rPr lang="ko-KR" altLang="en-US" dirty="0" smtClean="0"/>
              <a:t> </a:t>
            </a:r>
            <a:r>
              <a:rPr lang="ko-KR" altLang="en-US" dirty="0"/>
              <a:t>신자는 스스로 종교의 본질을 깨달을 수 있다</a:t>
            </a:r>
            <a:r>
              <a:rPr lang="en-US" altLang="ko-KR" dirty="0"/>
              <a:t>. – </a:t>
            </a:r>
            <a:r>
              <a:rPr lang="ko-KR" altLang="en-US" dirty="0"/>
              <a:t>직접성</a:t>
            </a:r>
            <a:endParaRPr lang="en-US" altLang="ko-KR" dirty="0" smtClean="0"/>
          </a:p>
          <a:p>
            <a:pPr marL="0" indent="0">
              <a:buNone/>
            </a:pPr>
            <a:endParaRPr lang="en-US" altLang="ko-KR" dirty="0" smtClean="0"/>
          </a:p>
          <a:p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/>
              <a:t>마니교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5133697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ko-KR" altLang="en-US" dirty="0" smtClean="0"/>
              <a:t>아우구스티누스가 </a:t>
            </a:r>
            <a:r>
              <a:rPr lang="ko-KR" altLang="en-US" dirty="0" err="1" smtClean="0"/>
              <a:t>마니교에</a:t>
            </a:r>
            <a:r>
              <a:rPr lang="ko-KR" altLang="en-US" dirty="0" smtClean="0"/>
              <a:t> 관심을 가진 이유는</a:t>
            </a:r>
            <a:r>
              <a:rPr lang="en-US" altLang="ko-KR" dirty="0" smtClean="0"/>
              <a:t>?</a:t>
            </a:r>
            <a:r>
              <a:rPr lang="ko-KR" altLang="en-US" dirty="0" smtClean="0"/>
              <a:t> </a:t>
            </a:r>
            <a:endParaRPr lang="en-US" altLang="ko-KR" dirty="0" smtClean="0"/>
          </a:p>
          <a:p>
            <a:r>
              <a:rPr lang="en-US" altLang="ko-KR" dirty="0" smtClean="0"/>
              <a:t>1) </a:t>
            </a:r>
            <a:r>
              <a:rPr lang="en-US" altLang="ko-KR" dirty="0"/>
              <a:t>“</a:t>
            </a:r>
            <a:r>
              <a:rPr lang="ko-KR" altLang="en-US" dirty="0"/>
              <a:t>무엇 때문에 악을 행하는가</a:t>
            </a:r>
            <a:r>
              <a:rPr lang="en-US" altLang="ko-KR" dirty="0"/>
              <a:t>?” </a:t>
            </a:r>
            <a:endParaRPr lang="ko-KR" altLang="en-US" dirty="0"/>
          </a:p>
          <a:p>
            <a:r>
              <a:rPr lang="en-US" altLang="ko-KR" dirty="0"/>
              <a:t>=&gt; </a:t>
            </a:r>
            <a:r>
              <a:rPr lang="ko-KR" altLang="en-US" dirty="0"/>
              <a:t>“사람이 가장 먼저 행해야 할 것은 두 원리</a:t>
            </a:r>
            <a:r>
              <a:rPr lang="en-US" altLang="ko-KR" dirty="0"/>
              <a:t>(</a:t>
            </a:r>
            <a:r>
              <a:rPr lang="ko-KR" altLang="en-US" dirty="0"/>
              <a:t>선과 악</a:t>
            </a:r>
            <a:r>
              <a:rPr lang="en-US" altLang="ko-KR" dirty="0"/>
              <a:t>)</a:t>
            </a:r>
            <a:r>
              <a:rPr lang="ko-KR" altLang="en-US" dirty="0"/>
              <a:t>를 구별하는 것이다</a:t>
            </a:r>
            <a:r>
              <a:rPr lang="en-US" altLang="ko-KR" dirty="0"/>
              <a:t>. </a:t>
            </a:r>
            <a:r>
              <a:rPr lang="ko-KR" altLang="en-US" dirty="0"/>
              <a:t>우리 종교에 입교하려는 자는 두 원리가 전적으로 다른 본성을 갖고 있다는 것을 알아야 한다</a:t>
            </a:r>
            <a:r>
              <a:rPr lang="en-US" altLang="ko-KR" dirty="0"/>
              <a:t>. </a:t>
            </a:r>
            <a:r>
              <a:rPr lang="ko-KR" altLang="en-US" dirty="0"/>
              <a:t>이 차이를 민감하게 깨닫지 못한 자가 어떻게 교리를 실천할 수 있겠는가</a:t>
            </a:r>
            <a:r>
              <a:rPr lang="en-US" altLang="ko-KR" dirty="0"/>
              <a:t>?” </a:t>
            </a:r>
          </a:p>
          <a:p>
            <a:r>
              <a:rPr lang="en-US" altLang="ko-KR" dirty="0" smtClean="0"/>
              <a:t>2) </a:t>
            </a:r>
            <a:r>
              <a:rPr lang="ko-KR" altLang="en-US" dirty="0" smtClean="0"/>
              <a:t>구약의 하나님을 이해하는 데 어려움을 겪었다</a:t>
            </a:r>
            <a:r>
              <a:rPr lang="en-US" altLang="ko-KR" dirty="0" smtClean="0"/>
              <a:t>. =&gt; </a:t>
            </a:r>
            <a:r>
              <a:rPr lang="ko-KR" altLang="en-US" dirty="0" smtClean="0"/>
              <a:t>나중에 부드러운 하나님 상과 동시에 처벌</a:t>
            </a:r>
            <a:r>
              <a:rPr lang="en-US" altLang="ko-KR" dirty="0" smtClean="0"/>
              <a:t>, </a:t>
            </a:r>
            <a:r>
              <a:rPr lang="ko-KR" altLang="en-US" dirty="0" smtClean="0"/>
              <a:t>복수</a:t>
            </a:r>
            <a:r>
              <a:rPr lang="en-US" altLang="ko-KR" dirty="0" smtClean="0"/>
              <a:t>, </a:t>
            </a:r>
            <a:r>
              <a:rPr lang="ko-KR" altLang="en-US" dirty="0" smtClean="0"/>
              <a:t>고통의 근원으로서의 하나님을 형성하도록 만들었다</a:t>
            </a:r>
            <a:r>
              <a:rPr lang="en-US" altLang="ko-KR" dirty="0" smtClean="0"/>
              <a:t>. </a:t>
            </a:r>
          </a:p>
          <a:p>
            <a:pPr marL="0" indent="0">
              <a:buNone/>
            </a:pPr>
            <a:endParaRPr lang="en-US" altLang="ko-KR" dirty="0" smtClean="0"/>
          </a:p>
          <a:p>
            <a:endParaRPr lang="en-US" altLang="ko-KR" dirty="0" smtClean="0"/>
          </a:p>
          <a:p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/>
              <a:t>마니교</a:t>
            </a:r>
            <a:r>
              <a:rPr lang="ko-KR" altLang="en-US" dirty="0" smtClean="0"/>
              <a:t>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9577092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양장본">
  <a:themeElements>
    <a:clrScheme name="양장본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양장본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양장본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380</TotalTime>
  <Words>545</Words>
  <Application>Microsoft Office PowerPoint</Application>
  <PresentationFormat>화면 슬라이드 쇼(4:3)</PresentationFormat>
  <Paragraphs>52</Paragraphs>
  <Slides>10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10</vt:i4>
      </vt:variant>
    </vt:vector>
  </HeadingPairs>
  <TitlesOfParts>
    <vt:vector size="11" baseType="lpstr">
      <vt:lpstr>양장본</vt:lpstr>
      <vt:lpstr>아우구스티누스 생애 1 </vt:lpstr>
      <vt:lpstr>PowerPoint 프레젠테이션</vt:lpstr>
      <vt:lpstr>시대적 배경 </vt:lpstr>
      <vt:lpstr>부모의 교육 </vt:lpstr>
      <vt:lpstr>교육 </vt:lpstr>
      <vt:lpstr>&lt;호르텐시우스&gt;</vt:lpstr>
      <vt:lpstr>지혜 </vt:lpstr>
      <vt:lpstr>마니교</vt:lpstr>
      <vt:lpstr>마니교 </vt:lpstr>
      <vt:lpstr>마니교에 대한 회의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아우구스티누스 생애 1</dc:title>
  <dc:creator>Registered User</dc:creator>
  <cp:lastModifiedBy>Registered User</cp:lastModifiedBy>
  <cp:revision>8</cp:revision>
  <dcterms:created xsi:type="dcterms:W3CDTF">2015-09-22T08:59:11Z</dcterms:created>
  <dcterms:modified xsi:type="dcterms:W3CDTF">2015-09-22T15:19:13Z</dcterms:modified>
</cp:coreProperties>
</file>